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0%20&#1075;&#1086;&#1076;\&#1055;&#1088;&#1077;&#1079;&#1077;&#1085;&#1090;&#1072;&#1094;&#1080;&#1103;%20&#1079;&#1072;%209%20&#1084;&#1077;&#1089;&#1103;&#1094;&#1077;&#1074;%202020\&#1064;&#1072;&#1073;&#1083;&#1086;&#1085;&#1099;%20&#1087;&#1088;&#1077;&#1079;&#1077;&#1085;&#1090;&#1072;&#1094;&#1080;&#1080;%202019%20&#1080;%20&#1087;&#1083;&#1072;&#1085;&#1086;&#1074;&#1099;&#1081;%20&#1087;&#1077;&#1088;&#1080;&#1086;&#1076;%202020-2021%20&#1075;&#1086;&#1076;&#1072;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0%20&#1075;&#1086;&#1076;\&#1055;&#1088;&#1077;&#1079;&#1077;&#1085;&#1090;&#1072;&#1094;&#1080;&#1103;%20&#1079;&#1072;%209%20&#1084;&#1077;&#1089;&#1103;&#1094;&#1077;&#1074;%202020\&#1064;&#1072;&#1073;&#1083;&#1086;&#1085;&#1099;%20&#1087;&#1088;&#1077;&#1079;&#1077;&#1085;&#1090;&#1072;&#1094;&#1080;&#1080;%202019%20&#1080;%20&#1087;&#1083;&#1072;&#1085;&#1086;&#1074;&#1099;&#1081;%20&#1087;&#1077;&#1088;&#1080;&#1086;&#1076;%202020-2021%20&#1075;&#1086;&#1076;&#1072;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600090573093949"/>
          <c:y val="4.1120443277923566E-2"/>
          <c:w val="0.60502067111740931"/>
          <c:h val="0.82089209682123054"/>
        </c:manualLayout>
      </c:layout>
      <c:bar3DChart>
        <c:barDir val="col"/>
        <c:grouping val="stacked"/>
        <c:ser>
          <c:idx val="0"/>
          <c:order val="0"/>
          <c:tx>
            <c:strRef>
              <c:f>'исполнение дох. 2 полугодие'!$A$5</c:f>
              <c:strCache>
                <c:ptCount val="1"/>
                <c:pt idx="0">
                  <c:v>Налоговые </c:v>
                </c:pt>
              </c:strCache>
            </c:strRef>
          </c:tx>
          <c:dLbls>
            <c:dLbl>
              <c:idx val="0"/>
              <c:layout>
                <c:manualLayout>
                  <c:x val="-6.5378272146006777E-2"/>
                  <c:y val="3.7625449024182502E-2"/>
                </c:manualLayout>
              </c:layout>
              <c:showVal val="1"/>
            </c:dLbl>
            <c:dLbl>
              <c:idx val="1"/>
              <c:layout>
                <c:manualLayout>
                  <c:x val="-6.0816997345122595E-2"/>
                  <c:y val="2.116431507610274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2020 </c:v>
                </c:pt>
                <c:pt idx="1">
                  <c:v>Исполнение за 9 месяцев  2020 года </c:v>
                </c:pt>
              </c:strCache>
            </c:strRef>
          </c:cat>
          <c:val>
            <c:numRef>
              <c:f>'исполнение дох. 2 полугодие'!$B$5:$C$5</c:f>
              <c:numCache>
                <c:formatCode>#,##0.00</c:formatCode>
                <c:ptCount val="2"/>
                <c:pt idx="0">
                  <c:v>14739.999999999995</c:v>
                </c:pt>
                <c:pt idx="1">
                  <c:v>13299.000000000002</c:v>
                </c:pt>
              </c:numCache>
            </c:numRef>
          </c:val>
        </c:ser>
        <c:ser>
          <c:idx val="1"/>
          <c:order val="1"/>
          <c:tx>
            <c:strRef>
              <c:f>'исполнение дох. 2 полугодие'!$A$6</c:f>
              <c:strCache>
                <c:ptCount val="1"/>
                <c:pt idx="0">
                  <c:v>Неналоговые </c:v>
                </c:pt>
              </c:strCache>
            </c:strRef>
          </c:tx>
          <c:dLbls>
            <c:dLbl>
              <c:idx val="0"/>
              <c:layout>
                <c:manualLayout>
                  <c:x val="-2.5847223871677098E-2"/>
                  <c:y val="-7.0547716920342203E-3"/>
                </c:manualLayout>
              </c:layout>
              <c:showVal val="1"/>
            </c:dLbl>
            <c:dLbl>
              <c:idx val="1"/>
              <c:layout>
                <c:manualLayout>
                  <c:x val="6.993954694689097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2020 </c:v>
                </c:pt>
                <c:pt idx="1">
                  <c:v>Исполнение за 9 месяцев  2020 года </c:v>
                </c:pt>
              </c:strCache>
            </c:strRef>
          </c:cat>
          <c:val>
            <c:numRef>
              <c:f>'исполнение дох. 2 полугодие'!$B$6:$C$6</c:f>
              <c:numCache>
                <c:formatCode>#,##0.00</c:formatCode>
                <c:ptCount val="2"/>
                <c:pt idx="0">
                  <c:v>663.2</c:v>
                </c:pt>
                <c:pt idx="1">
                  <c:v>902.7</c:v>
                </c:pt>
              </c:numCache>
            </c:numRef>
          </c:val>
        </c:ser>
        <c:ser>
          <c:idx val="2"/>
          <c:order val="2"/>
          <c:tx>
            <c:strRef>
              <c:f>'исполнение дох. 2 полугодие'!$A$7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>
                <c:manualLayout>
                  <c:x val="1.0642974535396451E-2"/>
                  <c:y val="-0.20929156019701517"/>
                </c:manualLayout>
              </c:layout>
              <c:showVal val="1"/>
            </c:dLbl>
            <c:dLbl>
              <c:idx val="1"/>
              <c:layout>
                <c:manualLayout>
                  <c:x val="7.6021246681403217E-3"/>
                  <c:y val="-0.18107265859348964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'исполнение дох. 2 полугодие'!$B$4:$C$4</c:f>
              <c:strCache>
                <c:ptCount val="2"/>
                <c:pt idx="0">
                  <c:v>План 2020 </c:v>
                </c:pt>
                <c:pt idx="1">
                  <c:v>Исполнение за 9 месяцев  2020 года </c:v>
                </c:pt>
              </c:strCache>
            </c:strRef>
          </c:cat>
          <c:val>
            <c:numRef>
              <c:f>'исполнение дох. 2 полугодие'!$B$7:$C$7</c:f>
              <c:numCache>
                <c:formatCode>#,##0.00</c:formatCode>
                <c:ptCount val="2"/>
                <c:pt idx="0">
                  <c:v>13159.300000000001</c:v>
                </c:pt>
                <c:pt idx="1">
                  <c:v>11028.9</c:v>
                </c:pt>
              </c:numCache>
            </c:numRef>
          </c:val>
        </c:ser>
        <c:shape val="cylinder"/>
        <c:axId val="75404032"/>
        <c:axId val="75406336"/>
        <c:axId val="0"/>
      </c:bar3DChart>
      <c:catAx>
        <c:axId val="75404032"/>
        <c:scaling>
          <c:orientation val="minMax"/>
        </c:scaling>
        <c:axPos val="b"/>
        <c:numFmt formatCode="General" sourceLinked="1"/>
        <c:tickLblPos val="nextTo"/>
        <c:crossAx val="75406336"/>
        <c:crosses val="autoZero"/>
        <c:auto val="1"/>
        <c:lblAlgn val="ctr"/>
        <c:lblOffset val="100"/>
      </c:catAx>
      <c:valAx>
        <c:axId val="75406336"/>
        <c:scaling>
          <c:orientation val="minMax"/>
        </c:scaling>
        <c:axPos val="l"/>
        <c:majorGridlines/>
        <c:numFmt formatCode="#,##0.00" sourceLinked="1"/>
        <c:tickLblPos val="nextTo"/>
        <c:crossAx val="75404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22430266368891"/>
          <c:y val="0.16085694182127913"/>
          <c:w val="0.21865314773454292"/>
          <c:h val="0.65241862015331642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9805.9</c:v>
                </c:pt>
                <c:pt idx="1">
                  <c:v>1086.4000000000001</c:v>
                </c:pt>
                <c:pt idx="2">
                  <c:v>270.10000000000002</c:v>
                </c:pt>
                <c:pt idx="3">
                  <c:v>803.2</c:v>
                </c:pt>
                <c:pt idx="4">
                  <c:v>50.6</c:v>
                </c:pt>
                <c:pt idx="5">
                  <c:v>4455.9000000000005</c:v>
                </c:pt>
                <c:pt idx="6">
                  <c:v>301.7</c:v>
                </c:pt>
                <c:pt idx="7">
                  <c:v>5987.7</c:v>
                </c:pt>
                <c:pt idx="8">
                  <c:v>31.8</c:v>
                </c:pt>
                <c:pt idx="9">
                  <c:v>44.8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86393299295242"/>
          <c:y val="4.0265896381883486E-2"/>
          <c:w val="0.33793419088700294"/>
          <c:h val="0.9194682072362329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9 месяцев  2020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сельского поселения Верхнеказымский  от 10 декабря  2020  года №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«Об утверждении отчета об исполнении бюджета сельского поселения Верхнеказымский за 9 месяцев  2020 года»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           9 месяцев  2020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11560" y="1268760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2020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196750"/>
          <a:ext cx="8640960" cy="548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5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13 089,5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91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1 402,3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1 018,0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/>
                </a:tc>
              </a:tr>
              <a:tr h="52585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01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740,0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13 299,0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9 месяцев 2020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268759"/>
          <a:ext cx="828092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78"/>
                <a:gridCol w="2404049"/>
                <a:gridCol w="2047893"/>
              </a:tblGrid>
              <a:tr h="9003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342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4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0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3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902,7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9 месяцев 2020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08721"/>
          <a:ext cx="8568951" cy="57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76"/>
                <a:gridCol w="2364232"/>
                <a:gridCol w="2462743"/>
              </a:tblGrid>
              <a:tr h="5293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2020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11 028,9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8 102,6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7 388,0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666,3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муниципальной программы                                         "Реализация полномочий органов местного самоуправления на 2017-2023 годы" сельского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9 месяцев 2020 года </a:t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539552" y="1052736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4607</TotalTime>
  <Words>363</Words>
  <Application>Microsoft Office PowerPoint</Application>
  <PresentationFormat>Экран (4:3)</PresentationFormat>
  <Paragraphs>107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           9 месяцев  2020 года  (тыс. руб.) </vt:lpstr>
      <vt:lpstr>Исполнение  налоговых доходов бюджета сельского  поселения Верхнеказымский за 9 месяцев 2020 года </vt:lpstr>
      <vt:lpstr>Состав неналоговых доходов бюджета сельского поселения Верхнеказымский за 9 месяцев 2020 года </vt:lpstr>
      <vt:lpstr>Состав безвозмездных поступлений  сельского поселения Верхнеказымский за 9 месяцев 2020 года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за 9 месяцев 2020 года 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186</cp:revision>
  <dcterms:created xsi:type="dcterms:W3CDTF">2015-06-08T04:38:35Z</dcterms:created>
  <dcterms:modified xsi:type="dcterms:W3CDTF">2021-12-07T07:33:19Z</dcterms:modified>
</cp:coreProperties>
</file>